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39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6" r:id="rId8"/>
    <p:sldId id="272" r:id="rId9"/>
    <p:sldId id="264" r:id="rId10"/>
    <p:sldId id="271" r:id="rId11"/>
    <p:sldId id="267" r:id="rId12"/>
    <p:sldId id="268" r:id="rId13"/>
    <p:sldId id="273" r:id="rId14"/>
    <p:sldId id="263" r:id="rId15"/>
    <p:sldId id="262" r:id="rId16"/>
    <p:sldId id="270" r:id="rId17"/>
    <p:sldId id="269" r:id="rId18"/>
    <p:sldId id="274" r:id="rId19"/>
    <p:sldId id="277" r:id="rId20"/>
    <p:sldId id="275" r:id="rId21"/>
    <p:sldId id="276" r:id="rId22"/>
    <p:sldId id="278" r:id="rId23"/>
    <p:sldId id="280" r:id="rId24"/>
    <p:sldId id="279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>
        <p:scale>
          <a:sx n="61" d="100"/>
          <a:sy n="61" d="100"/>
        </p:scale>
        <p:origin x="1378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4331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927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1731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171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527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28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553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138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652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40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359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1E5066C-EEA1-49FB-931D-3176F16FF680}" type="datetimeFigureOut">
              <a:rPr lang="es-MX" smtClean="0"/>
              <a:t>20/06/2020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4945D0E-B38A-4556-954F-4111A8B6EE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4663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3" r:id="rId4"/>
    <p:sldLayoutId id="2147484844" r:id="rId5"/>
    <p:sldLayoutId id="2147484845" r:id="rId6"/>
    <p:sldLayoutId id="2147484846" r:id="rId7"/>
    <p:sldLayoutId id="2147484847" r:id="rId8"/>
    <p:sldLayoutId id="2147484848" r:id="rId9"/>
    <p:sldLayoutId id="2147484849" r:id="rId10"/>
    <p:sldLayoutId id="214748485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10" Type="http://schemas.openxmlformats.org/officeDocument/2006/relationships/image" Target="../media/image60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tint val="98000"/>
              </a:schemeClr>
              <a:schemeClr val="bg2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0D5F469-AFBF-4161-BC14-5B43ED95D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4" t="12588" r="5627" b="12588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49" name="Rectangle 51">
            <a:extLst>
              <a:ext uri="{FF2B5EF4-FFF2-40B4-BE49-F238E27FC236}">
                <a16:creationId xmlns:a16="http://schemas.microsoft.com/office/drawing/2014/main" id="{804FB2D8-882E-4D4E-BFA7-93B6CAFEE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775354-35A0-4368-A593-7AED97440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693" y="2394928"/>
            <a:ext cx="11471565" cy="1020181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WOMEN CODING</a:t>
            </a:r>
          </a:p>
        </p:txBody>
      </p:sp>
      <p:sp>
        <p:nvSpPr>
          <p:cNvPr id="50" name="Rectangle 53">
            <a:extLst>
              <a:ext uri="{FF2B5EF4-FFF2-40B4-BE49-F238E27FC236}">
                <a16:creationId xmlns:a16="http://schemas.microsoft.com/office/drawing/2014/main" id="{790B3A2D-194C-4639-93AD-69AAFB07D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887812"/>
            <a:ext cx="12188952" cy="4572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48EBFB-24DB-4700-9A48-9655A5EDC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" y="3377027"/>
            <a:ext cx="11503152" cy="107693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s-MX" sz="2800" dirty="0"/>
              <a:t>IOS DEVELOPMENT LAB </a:t>
            </a:r>
          </a:p>
          <a:p>
            <a:pPr>
              <a:spcAft>
                <a:spcPts val="600"/>
              </a:spcAft>
            </a:pPr>
            <a:r>
              <a:rPr lang="es-MX" sz="2800" dirty="0">
                <a:solidFill>
                  <a:schemeClr val="bg2"/>
                </a:solidFill>
              </a:rPr>
              <a:t>FACULTAD DE INGENIERÍA</a:t>
            </a:r>
          </a:p>
        </p:txBody>
      </p:sp>
    </p:spTree>
    <p:extLst>
      <p:ext uri="{BB962C8B-B14F-4D97-AF65-F5344CB8AC3E}">
        <p14:creationId xmlns:p14="http://schemas.microsoft.com/office/powerpoint/2010/main" val="12822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DFA031-515F-492A-9869-F17DD1CB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8" y="346312"/>
            <a:ext cx="8220501" cy="6165376"/>
          </a:xfrm>
          <a:prstGeom prst="rect">
            <a:avLst/>
          </a:prstGeom>
        </p:spPr>
      </p:pic>
      <p:pic>
        <p:nvPicPr>
          <p:cNvPr id="3074" name="Picture 2" descr="Procreate en App Store">
            <a:extLst>
              <a:ext uri="{FF2B5EF4-FFF2-40B4-BE49-F238E27FC236}">
                <a16:creationId xmlns:a16="http://schemas.microsoft.com/office/drawing/2014/main" id="{5AD818B7-0773-44FF-BB80-392C380F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72" y="4168538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1E2C6D9-DCBF-4288-B764-F8A328E18AFE}"/>
              </a:ext>
            </a:extLst>
          </p:cNvPr>
          <p:cNvSpPr txBox="1"/>
          <p:nvPr/>
        </p:nvSpPr>
        <p:spPr>
          <a:xfrm>
            <a:off x="9682942" y="3562064"/>
            <a:ext cx="152186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Procreate</a:t>
            </a:r>
          </a:p>
        </p:txBody>
      </p:sp>
      <p:pic>
        <p:nvPicPr>
          <p:cNvPr id="3076" name="Picture 4" descr="Gal Shir YouTube Channel Analytics and Report - Desarrollado por  NoxInfluencer Mobile">
            <a:extLst>
              <a:ext uri="{FF2B5EF4-FFF2-40B4-BE49-F238E27FC236}">
                <a16:creationId xmlns:a16="http://schemas.microsoft.com/office/drawing/2014/main" id="{B310F14C-3989-4702-BDD7-2E31089B7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7" t="7762" r="26120" b="8060"/>
          <a:stretch/>
        </p:blipFill>
        <p:spPr bwMode="auto">
          <a:xfrm>
            <a:off x="9214291" y="359959"/>
            <a:ext cx="2361427" cy="26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27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2478868" y="189264"/>
            <a:ext cx="7234263" cy="9962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Dibujo/pintura digital</a:t>
            </a:r>
          </a:p>
        </p:txBody>
      </p:sp>
      <p:pic>
        <p:nvPicPr>
          <p:cNvPr id="6146" name="Picture 2" descr="The Must-Have iPad App for Artists, Designers &amp; Creatives">
            <a:extLst>
              <a:ext uri="{FF2B5EF4-FFF2-40B4-BE49-F238E27FC236}">
                <a16:creationId xmlns:a16="http://schemas.microsoft.com/office/drawing/2014/main" id="{EABC8F2E-8C19-46B0-9053-41F15C9CB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0"/>
          <a:stretch/>
        </p:blipFill>
        <p:spPr bwMode="auto">
          <a:xfrm>
            <a:off x="6230129" y="1333500"/>
            <a:ext cx="5339572" cy="501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lobal Sketching Software Market 2020 Industry Scenario – Autodesk, Wacom,  SketchUp, PTC, Isogen, Dassault Systèmes – 3rd Watch News">
            <a:extLst>
              <a:ext uri="{FF2B5EF4-FFF2-40B4-BE49-F238E27FC236}">
                <a16:creationId xmlns:a16="http://schemas.microsoft.com/office/drawing/2014/main" id="{0F0C37D0-16E2-4A36-844B-DA1B61929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0" t="18768" r="24482" b="19444"/>
          <a:stretch/>
        </p:blipFill>
        <p:spPr bwMode="auto">
          <a:xfrm>
            <a:off x="622298" y="1333500"/>
            <a:ext cx="5326893" cy="501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0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760671" y="544864"/>
            <a:ext cx="5817929" cy="9962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Machine </a:t>
            </a:r>
            <a:r>
              <a:rPr lang="es-MX" sz="6000" dirty="0" err="1"/>
              <a:t>learning</a:t>
            </a:r>
            <a:endParaRPr lang="es-MX" sz="60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C8C98E3-6921-47D9-87AE-34AFA58AB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575" y="2521208"/>
            <a:ext cx="5686425" cy="3352800"/>
          </a:xfrm>
          <a:prstGeom prst="rect">
            <a:avLst/>
          </a:prstGeom>
        </p:spPr>
      </p:pic>
      <p:pic>
        <p:nvPicPr>
          <p:cNvPr id="5122" name="Picture 2" descr="Sabotaje al 'machine learning': ¿chihuahua o 'muffin'? | Tendencias | EL  PAÍS Retina">
            <a:extLst>
              <a:ext uri="{FF2B5EF4-FFF2-40B4-BE49-F238E27FC236}">
                <a16:creationId xmlns:a16="http://schemas.microsoft.com/office/drawing/2014/main" id="{ABDF741D-FA79-4490-B742-4A31A200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65" y="2521208"/>
            <a:ext cx="4545560" cy="354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EDA8696-7321-417E-9E54-71EE7FA4E4B1}"/>
              </a:ext>
            </a:extLst>
          </p:cNvPr>
          <p:cNvSpPr txBox="1"/>
          <p:nvPr/>
        </p:nvSpPr>
        <p:spPr>
          <a:xfrm>
            <a:off x="7969722" y="1043007"/>
            <a:ext cx="2629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¿Muffin o chihuahua?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7445846-DC4D-49DC-AF8E-4722A05BF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r="8788"/>
          <a:stretch/>
        </p:blipFill>
        <p:spPr bwMode="auto">
          <a:xfrm>
            <a:off x="684471" y="2521208"/>
            <a:ext cx="5817929" cy="35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1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la, alfombra, sostener, grande&#10;&#10;Descripción generada automáticamente">
            <a:extLst>
              <a:ext uri="{FF2B5EF4-FFF2-40B4-BE49-F238E27FC236}">
                <a16:creationId xmlns:a16="http://schemas.microsoft.com/office/drawing/2014/main" id="{86CD22C9-39AB-42C7-90C1-1A78F34E1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8"/>
          <a:stretch/>
        </p:blipFill>
        <p:spPr>
          <a:xfrm>
            <a:off x="2926415" y="533400"/>
            <a:ext cx="8511698" cy="57912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23546B-7BFC-46F3-A788-AF5D6CE57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7" t="31111" r="57083" b="32407"/>
          <a:stretch/>
        </p:blipFill>
        <p:spPr>
          <a:xfrm>
            <a:off x="939799" y="3606800"/>
            <a:ext cx="1986616" cy="2717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2B9B73-626F-4127-8FD9-40D5AD530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5" t="31111" r="71145" b="32407"/>
          <a:stretch/>
        </p:blipFill>
        <p:spPr>
          <a:xfrm>
            <a:off x="939800" y="533400"/>
            <a:ext cx="1986615" cy="27178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1CFCA02-BCAA-4DBF-8F8A-3D5F1B1A7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24" t="28518" r="30000" b="14074"/>
          <a:stretch/>
        </p:blipFill>
        <p:spPr>
          <a:xfrm>
            <a:off x="1879600" y="1063400"/>
            <a:ext cx="8421063" cy="47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7B9212-F38D-4149-844C-A03D40E23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0400" y="0"/>
            <a:ext cx="961552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DBEF06-FFA2-4296-A2E8-94B7BD68E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2" t="19965" r="18229" b="10185"/>
          <a:stretch/>
        </p:blipFill>
        <p:spPr>
          <a:xfrm>
            <a:off x="468758" y="1"/>
            <a:ext cx="112544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3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PReplay_Final1592589064">
            <a:hlinkClick r:id="" action="ppaction://media"/>
            <a:extLst>
              <a:ext uri="{FF2B5EF4-FFF2-40B4-BE49-F238E27FC236}">
                <a16:creationId xmlns:a16="http://schemas.microsoft.com/office/drawing/2014/main" id="{CC23DE46-27EE-41D7-BD7F-555C17976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264" y="426198"/>
            <a:ext cx="8007472" cy="60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7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1911276" y="320652"/>
            <a:ext cx="4813300" cy="9962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Deep </a:t>
            </a:r>
            <a:r>
              <a:rPr lang="es-MX" sz="6000" dirty="0" err="1"/>
              <a:t>learning</a:t>
            </a:r>
            <a:endParaRPr lang="es-MX" sz="6000" dirty="0"/>
          </a:p>
        </p:txBody>
      </p:sp>
      <p:pic>
        <p:nvPicPr>
          <p:cNvPr id="4098" name="Picture 2" descr="Types of Machine Learning Systems From Other Perspectives - DEV">
            <a:extLst>
              <a:ext uri="{FF2B5EF4-FFF2-40B4-BE49-F238E27FC236}">
                <a16:creationId xmlns:a16="http://schemas.microsoft.com/office/drawing/2014/main" id="{6F924781-B873-478F-A05A-EBB02D76C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924" y="331776"/>
            <a:ext cx="2717799" cy="99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n Introduction to Deep Learning - Towards Data Science">
            <a:extLst>
              <a:ext uri="{FF2B5EF4-FFF2-40B4-BE49-F238E27FC236}">
                <a16:creationId xmlns:a16="http://schemas.microsoft.com/office/drawing/2014/main" id="{F5A337D7-FC02-4D23-BEB4-9E3D0FCC34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76" y="1504555"/>
            <a:ext cx="8369447" cy="50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0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l teléfono inteligente nos roba salud y tiempo, ¿Quieres evitarlo? - La  salud esta en tu hábitat - Stop contaminación electromagnética">
            <a:extLst>
              <a:ext uri="{FF2B5EF4-FFF2-40B4-BE49-F238E27FC236}">
                <a16:creationId xmlns:a16="http://schemas.microsoft.com/office/drawing/2014/main" id="{E9392C22-E760-4677-B6A1-13EF2533F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94" y="857249"/>
            <a:ext cx="2373311" cy="23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L'application FaceApp utilise le réseau neuronal pour vous faire sourire et  vieillir">
            <a:extLst>
              <a:ext uri="{FF2B5EF4-FFF2-40B4-BE49-F238E27FC236}">
                <a16:creationId xmlns:a16="http://schemas.microsoft.com/office/drawing/2014/main" id="{F1F57034-77D9-442F-9EA6-19706D48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723900"/>
            <a:ext cx="5487292" cy="548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La imagen puede contener: 2 personas, primer plano">
            <a:extLst>
              <a:ext uri="{FF2B5EF4-FFF2-40B4-BE49-F238E27FC236}">
                <a16:creationId xmlns:a16="http://schemas.microsoft.com/office/drawing/2014/main" id="{0DE0506B-F830-4EEA-A21B-5691AD723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3467546"/>
            <a:ext cx="4107255" cy="274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1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1484571" y="644856"/>
            <a:ext cx="3521123" cy="9962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Música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AD9411-D31C-46B4-8C12-080695091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3" t="12877" r="23345" b="26490"/>
          <a:stretch/>
        </p:blipFill>
        <p:spPr>
          <a:xfrm>
            <a:off x="622300" y="2068177"/>
            <a:ext cx="5257800" cy="36468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6055F4A-2AEB-4397-9DDD-572E083A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3" t="22715" r="20692" b="23498"/>
          <a:stretch/>
        </p:blipFill>
        <p:spPr>
          <a:xfrm>
            <a:off x="6311902" y="3098801"/>
            <a:ext cx="4865430" cy="2616200"/>
          </a:xfrm>
          <a:prstGeom prst="rect">
            <a:avLst/>
          </a:prstGeom>
        </p:spPr>
      </p:pic>
      <p:pic>
        <p:nvPicPr>
          <p:cNvPr id="10242" name="Picture 2" descr="ARREGLOS DE FOTOS ... SEGÚN MI MIRADA ...TRUCOS CON PHOTOSHOP | Arreglos de  foto, Bandas de rock, Led zeppelin">
            <a:extLst>
              <a:ext uri="{FF2B5EF4-FFF2-40B4-BE49-F238E27FC236}">
                <a16:creationId xmlns:a16="http://schemas.microsoft.com/office/drawing/2014/main" id="{15741EA6-5E70-40B5-9FB7-B13EF61DA7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127" y="644856"/>
            <a:ext cx="4865430" cy="21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514632" y="290864"/>
            <a:ext cx="3617219" cy="266823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dirty="0"/>
              <a:t>Realidad aumentada con </a:t>
            </a:r>
            <a:r>
              <a:rPr lang="es-MX" sz="4800" dirty="0" err="1"/>
              <a:t>ARkit</a:t>
            </a:r>
            <a:endParaRPr lang="es-MX" sz="4800" dirty="0"/>
          </a:p>
        </p:txBody>
      </p:sp>
      <p:pic>
        <p:nvPicPr>
          <p:cNvPr id="12290" name="Picture 2" descr="Las mejores apps de realidad aumentada para iOS, según Apple">
            <a:extLst>
              <a:ext uri="{FF2B5EF4-FFF2-40B4-BE49-F238E27FC236}">
                <a16:creationId xmlns:a16="http://schemas.microsoft.com/office/drawing/2014/main" id="{4C817D10-5256-4C54-9C23-F3BF80840A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32" y="3205163"/>
            <a:ext cx="6079066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as mejores apps de realidad aumentada para iOS, según Apple">
            <a:extLst>
              <a:ext uri="{FF2B5EF4-FFF2-40B4-BE49-F238E27FC236}">
                <a16:creationId xmlns:a16="http://schemas.microsoft.com/office/drawing/2014/main" id="{418C1CAF-7B7D-411E-9C61-B683E791D6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3205163"/>
            <a:ext cx="4572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abes qué es ARkit? El nuevo Framework de iOS">
            <a:extLst>
              <a:ext uri="{FF2B5EF4-FFF2-40B4-BE49-F238E27FC236}">
                <a16:creationId xmlns:a16="http://schemas.microsoft.com/office/drawing/2014/main" id="{E6C18D3B-7A29-43B9-907E-4621D5B37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45" y="290864"/>
            <a:ext cx="4558855" cy="26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A16E88D-6C06-4EFA-BC27-9598D0F020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75" t="24056" r="48229" b="37037"/>
          <a:stretch/>
        </p:blipFill>
        <p:spPr>
          <a:xfrm>
            <a:off x="4472798" y="290864"/>
            <a:ext cx="2120900" cy="26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6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764611-0066-4E4F-9353-2AE1A46E6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1" y="2117918"/>
            <a:ext cx="10336456" cy="348855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407EEF6-16A8-42CB-9732-80A9FD416F34}"/>
              </a:ext>
            </a:extLst>
          </p:cNvPr>
          <p:cNvSpPr/>
          <p:nvPr/>
        </p:nvSpPr>
        <p:spPr>
          <a:xfrm>
            <a:off x="3316784" y="179350"/>
            <a:ext cx="5558431" cy="6242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METODOLOGÍA DE TRABAJO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B05DBC-2B59-422C-B667-457F7AC5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71" y="864393"/>
            <a:ext cx="10336456" cy="58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2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gure 2 Select Augmented Reality Template">
            <a:extLst>
              <a:ext uri="{FF2B5EF4-FFF2-40B4-BE49-F238E27FC236}">
                <a16:creationId xmlns:a16="http://schemas.microsoft.com/office/drawing/2014/main" id="{AF4953FE-7B4E-4B31-B614-2C8E27EF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661987"/>
            <a:ext cx="809625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igure 5 Run the Sample App">
            <a:extLst>
              <a:ext uri="{FF2B5EF4-FFF2-40B4-BE49-F238E27FC236}">
                <a16:creationId xmlns:a16="http://schemas.microsoft.com/office/drawing/2014/main" id="{A33879D5-9395-4F85-A0D9-437D1B279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9" y="661987"/>
            <a:ext cx="3033712" cy="53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89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62A9A39-2014-47EF-939A-2400F31CD475}"/>
              </a:ext>
            </a:extLst>
          </p:cNvPr>
          <p:cNvSpPr/>
          <p:nvPr/>
        </p:nvSpPr>
        <p:spPr>
          <a:xfrm>
            <a:off x="6483927" y="415061"/>
            <a:ext cx="5366328" cy="61150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696897" y="415061"/>
            <a:ext cx="5171349" cy="9962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Realidad virtual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D6CF3F-92B8-4C68-A399-05EC3A570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8" t="26381" r="18257" b="50000"/>
          <a:stretch/>
        </p:blipFill>
        <p:spPr>
          <a:xfrm>
            <a:off x="6850198" y="638018"/>
            <a:ext cx="4644901" cy="8693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A19EC7-AF74-4C66-B382-47663FC48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3" t="18769" r="49174" b="29831"/>
          <a:stretch/>
        </p:blipFill>
        <p:spPr>
          <a:xfrm>
            <a:off x="6850197" y="1830249"/>
            <a:ext cx="2272145" cy="2280858"/>
          </a:xfrm>
          <a:prstGeom prst="rect">
            <a:avLst/>
          </a:prstGeom>
        </p:spPr>
      </p:pic>
      <p:pic>
        <p:nvPicPr>
          <p:cNvPr id="1028" name="Picture 4" descr="NextVR">
            <a:extLst>
              <a:ext uri="{FF2B5EF4-FFF2-40B4-BE49-F238E27FC236}">
                <a16:creationId xmlns:a16="http://schemas.microsoft.com/office/drawing/2014/main" id="{BCE3D07B-F723-4079-88FA-0B0297030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8" r="15146"/>
          <a:stretch/>
        </p:blipFill>
        <p:spPr bwMode="auto">
          <a:xfrm>
            <a:off x="9051063" y="1830249"/>
            <a:ext cx="2444036" cy="22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8442C8-72E6-410B-B574-D85CEEE1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42" t="37845" r="33940" b="36970"/>
          <a:stretch/>
        </p:blipFill>
        <p:spPr>
          <a:xfrm>
            <a:off x="6483925" y="4461158"/>
            <a:ext cx="5366329" cy="1817941"/>
          </a:xfrm>
          <a:prstGeom prst="rect">
            <a:avLst/>
          </a:prstGeom>
        </p:spPr>
      </p:pic>
      <p:pic>
        <p:nvPicPr>
          <p:cNvPr id="1030" name="Picture 6" descr="Se filtran un montón de detalles de las Apple Glass: precio,  funcionamiento, fecha de anuncio y hasta lanzamiento">
            <a:extLst>
              <a:ext uri="{FF2B5EF4-FFF2-40B4-BE49-F238E27FC236}">
                <a16:creationId xmlns:a16="http://schemas.microsoft.com/office/drawing/2014/main" id="{39CF7D33-9FB4-41FA-AA1E-AFB837AFF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9" b="34535"/>
          <a:stretch/>
        </p:blipFill>
        <p:spPr bwMode="auto">
          <a:xfrm>
            <a:off x="696896" y="1507385"/>
            <a:ext cx="5171349" cy="9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trados nuevos detalles de las Apple Glasses | Diario Puntual">
            <a:extLst>
              <a:ext uri="{FF2B5EF4-FFF2-40B4-BE49-F238E27FC236}">
                <a16:creationId xmlns:a16="http://schemas.microsoft.com/office/drawing/2014/main" id="{341588E4-1414-495C-927D-4777955A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95" y="2372338"/>
            <a:ext cx="5171349" cy="25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imer concepto de cómo serían las gafas VR de Apple">
            <a:extLst>
              <a:ext uri="{FF2B5EF4-FFF2-40B4-BE49-F238E27FC236}">
                <a16:creationId xmlns:a16="http://schemas.microsoft.com/office/drawing/2014/main" id="{60B4F7FB-091D-422F-A389-51D790E24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51"/>
          <a:stretch/>
        </p:blipFill>
        <p:spPr bwMode="auto">
          <a:xfrm>
            <a:off x="716003" y="4531210"/>
            <a:ext cx="5171349" cy="19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85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Will Facebook's AR glasses click with end users?">
            <a:extLst>
              <a:ext uri="{FF2B5EF4-FFF2-40B4-BE49-F238E27FC236}">
                <a16:creationId xmlns:a16="http://schemas.microsoft.com/office/drawing/2014/main" id="{17C44DAF-0FB8-42F9-914B-09F191D4E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6" name="Picture 8" descr="Optimizing UX for Smart Glasses">
            <a:extLst>
              <a:ext uri="{FF2B5EF4-FFF2-40B4-BE49-F238E27FC236}">
                <a16:creationId xmlns:a16="http://schemas.microsoft.com/office/drawing/2014/main" id="{B0A523A7-4566-4C16-BE10-EDE3C0914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4063998" cy="23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vances tecnológicos en la enseñanza de la medicina - Gaceta UNAM">
            <a:extLst>
              <a:ext uri="{FF2B5EF4-FFF2-40B4-BE49-F238E27FC236}">
                <a16:creationId xmlns:a16="http://schemas.microsoft.com/office/drawing/2014/main" id="{D79A42A5-28FB-4CDF-B6F9-AE02FBB2F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3" r="4995"/>
          <a:stretch/>
        </p:blipFill>
        <p:spPr bwMode="auto">
          <a:xfrm>
            <a:off x="7492446" y="2003364"/>
            <a:ext cx="4699553" cy="42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32E92A-7E35-4E7E-9E3D-CBC4004CA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84" t="22223" r="43258" b="31851"/>
          <a:stretch/>
        </p:blipFill>
        <p:spPr>
          <a:xfrm>
            <a:off x="7529393" y="0"/>
            <a:ext cx="4662606" cy="26323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E6584E-4F8D-4933-9650-32DA69C67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76" t="31650" r="40076" b="18923"/>
          <a:stretch/>
        </p:blipFill>
        <p:spPr>
          <a:xfrm>
            <a:off x="10553080" y="4819072"/>
            <a:ext cx="1638920" cy="2038928"/>
          </a:xfrm>
          <a:prstGeom prst="rect">
            <a:avLst/>
          </a:prstGeom>
        </p:spPr>
      </p:pic>
      <p:pic>
        <p:nvPicPr>
          <p:cNvPr id="2066" name="Picture 18" descr="Realidad virtual y arquitectura">
            <a:extLst>
              <a:ext uri="{FF2B5EF4-FFF2-40B4-BE49-F238E27FC236}">
                <a16:creationId xmlns:a16="http://schemas.microsoft.com/office/drawing/2014/main" id="{0EEF2C15-561A-476E-8C2A-0AC33358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4" r="14569"/>
          <a:stretch/>
        </p:blipFill>
        <p:spPr bwMode="auto">
          <a:xfrm>
            <a:off x="0" y="2336798"/>
            <a:ext cx="4027053" cy="452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alidad virtual y aumentada | iAgua">
            <a:extLst>
              <a:ext uri="{FF2B5EF4-FFF2-40B4-BE49-F238E27FC236}">
                <a16:creationId xmlns:a16="http://schemas.microsoft.com/office/drawing/2014/main" id="{F323FB49-3DE6-48FF-B0F1-822FE240C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3"/>
          <a:stretch/>
        </p:blipFill>
        <p:spPr bwMode="auto">
          <a:xfrm>
            <a:off x="4024193" y="2336797"/>
            <a:ext cx="3505199" cy="232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Llevarán realidad aumentada y drones a la enseñanza básica en México •  Forbes México">
            <a:extLst>
              <a:ext uri="{FF2B5EF4-FFF2-40B4-BE49-F238E27FC236}">
                <a16:creationId xmlns:a16="http://schemas.microsoft.com/office/drawing/2014/main" id="{65385B4F-6DD1-4E3D-BF53-51F56B5CF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-2205"/>
          <a:stretch/>
        </p:blipFill>
        <p:spPr bwMode="auto">
          <a:xfrm>
            <a:off x="7529392" y="4833854"/>
            <a:ext cx="3173224" cy="20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he Void, el parque temático de realidad virtual donde los videojuegos  serán algo real">
            <a:extLst>
              <a:ext uri="{FF2B5EF4-FFF2-40B4-BE49-F238E27FC236}">
                <a16:creationId xmlns:a16="http://schemas.microsoft.com/office/drawing/2014/main" id="{4D6668AF-F009-494E-A36A-E9CACC86D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4"/>
          <a:stretch/>
        </p:blipFill>
        <p:spPr bwMode="auto">
          <a:xfrm>
            <a:off x="4018420" y="0"/>
            <a:ext cx="3505199" cy="25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Realidad Virtual - Trigital">
            <a:extLst>
              <a:ext uri="{FF2B5EF4-FFF2-40B4-BE49-F238E27FC236}">
                <a16:creationId xmlns:a16="http://schemas.microsoft.com/office/drawing/2014/main" id="{9B0EDC92-EFDC-4235-9D1A-748F90EC1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2" t="10994" r="2814"/>
          <a:stretch/>
        </p:blipFill>
        <p:spPr bwMode="auto">
          <a:xfrm>
            <a:off x="4018420" y="4664125"/>
            <a:ext cx="3530875" cy="222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8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62A9A39-2014-47EF-939A-2400F31CD475}"/>
              </a:ext>
            </a:extLst>
          </p:cNvPr>
          <p:cNvSpPr/>
          <p:nvPr/>
        </p:nvSpPr>
        <p:spPr>
          <a:xfrm>
            <a:off x="7534706" y="904589"/>
            <a:ext cx="4132284" cy="50488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1034473" y="406446"/>
            <a:ext cx="5061527" cy="9962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Paginas web</a:t>
            </a:r>
          </a:p>
        </p:txBody>
      </p:sp>
      <p:pic>
        <p:nvPicPr>
          <p:cNvPr id="4098" name="Picture 2" descr="90 Herramientas y recursos para desarrollo web - Noticias y Actualidad de  Tecnología Channeldir">
            <a:extLst>
              <a:ext uri="{FF2B5EF4-FFF2-40B4-BE49-F238E27FC236}">
                <a16:creationId xmlns:a16="http://schemas.microsoft.com/office/drawing/2014/main" id="{B4630B5D-167A-411F-A60E-51AF5967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98" y="904589"/>
            <a:ext cx="4132392" cy="217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ómo Crear una Cuenta de iCloud Desde un Ordenador Mac o iPhone | Mira Cómo  Hacerlo">
            <a:extLst>
              <a:ext uri="{FF2B5EF4-FFF2-40B4-BE49-F238E27FC236}">
                <a16:creationId xmlns:a16="http://schemas.microsoft.com/office/drawing/2014/main" id="{9B2932C3-A559-4BC2-9316-549416B6A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r="11771"/>
          <a:stretch/>
        </p:blipFill>
        <p:spPr bwMode="auto">
          <a:xfrm>
            <a:off x="161636" y="1688059"/>
            <a:ext cx="7188034" cy="46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ómo migrar a WordPress desde Shopify)">
            <a:extLst>
              <a:ext uri="{FF2B5EF4-FFF2-40B4-BE49-F238E27FC236}">
                <a16:creationId xmlns:a16="http://schemas.microsoft.com/office/drawing/2014/main" id="{5F30F34D-3ED6-49D3-9AA5-1196F110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94" y="3321046"/>
            <a:ext cx="4124696" cy="26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92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Will Facebook's AR glasses click with end users?">
            <a:extLst>
              <a:ext uri="{FF2B5EF4-FFF2-40B4-BE49-F238E27FC236}">
                <a16:creationId xmlns:a16="http://schemas.microsoft.com/office/drawing/2014/main" id="{17C44DAF-0FB8-42F9-914B-09F191D4E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074" name="Picture 2" descr="Herramienta de blog, plataforma de publicación y CMS | WordPress.org Español">
            <a:extLst>
              <a:ext uri="{FF2B5EF4-FFF2-40B4-BE49-F238E27FC236}">
                <a16:creationId xmlns:a16="http://schemas.microsoft.com/office/drawing/2014/main" id="{694AC448-C5A1-4C7B-80FC-EE86A58FA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3"/>
          <a:stretch/>
        </p:blipFill>
        <p:spPr bwMode="auto">
          <a:xfrm>
            <a:off x="551539" y="197126"/>
            <a:ext cx="11088922" cy="646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video-1588395269">
            <a:hlinkClick r:id="" action="ppaction://media"/>
            <a:extLst>
              <a:ext uri="{FF2B5EF4-FFF2-40B4-BE49-F238E27FC236}">
                <a16:creationId xmlns:a16="http://schemas.microsoft.com/office/drawing/2014/main" id="{A4D66992-1C72-4596-94A4-888785FA5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2728" y="2108846"/>
            <a:ext cx="5651667" cy="32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6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1369148" y="406446"/>
            <a:ext cx="4726852" cy="9962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Apps y juegos</a:t>
            </a:r>
          </a:p>
        </p:txBody>
      </p:sp>
      <p:pic>
        <p:nvPicPr>
          <p:cNvPr id="6146" name="Picture 2" descr="Apple publica un artículo sobre lo que ha supuesto la App Store">
            <a:extLst>
              <a:ext uri="{FF2B5EF4-FFF2-40B4-BE49-F238E27FC236}">
                <a16:creationId xmlns:a16="http://schemas.microsoft.com/office/drawing/2014/main" id="{5AD4CB14-C394-49BD-A918-C8AC921CA4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20" y="1597661"/>
            <a:ext cx="4080307" cy="229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4 Free GIF Maker Apps for iPhone and Android">
            <a:extLst>
              <a:ext uri="{FF2B5EF4-FFF2-40B4-BE49-F238E27FC236}">
                <a16:creationId xmlns:a16="http://schemas.microsoft.com/office/drawing/2014/main" id="{313A3BB3-AEF3-4B84-BDD1-45DD6A2DD2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20" y="4001608"/>
            <a:ext cx="4080307" cy="272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p ios store GIF - Find on GIFER">
            <a:extLst>
              <a:ext uri="{FF2B5EF4-FFF2-40B4-BE49-F238E27FC236}">
                <a16:creationId xmlns:a16="http://schemas.microsoft.com/office/drawing/2014/main" id="{5750ED8C-1A62-47CC-9F28-2308C62916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880" y="406446"/>
            <a:ext cx="3508663" cy="62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429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Will Facebook's AR glasses click with end users?">
            <a:extLst>
              <a:ext uri="{FF2B5EF4-FFF2-40B4-BE49-F238E27FC236}">
                <a16:creationId xmlns:a16="http://schemas.microsoft.com/office/drawing/2014/main" id="{17C44DAF-0FB8-42F9-914B-09F191D4E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122" name="Picture 2" descr="Xcode 11 — What's New? 🚀 - Batuhan Saka - Medium">
            <a:extLst>
              <a:ext uri="{FF2B5EF4-FFF2-40B4-BE49-F238E27FC236}">
                <a16:creationId xmlns:a16="http://schemas.microsoft.com/office/drawing/2014/main" id="{9BF66007-F658-4622-AE37-E3683E1AE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882" y="984888"/>
            <a:ext cx="7087332" cy="45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to Install XCode on macOS Catalina 10.15 on Windows PC">
            <a:extLst>
              <a:ext uri="{FF2B5EF4-FFF2-40B4-BE49-F238E27FC236}">
                <a16:creationId xmlns:a16="http://schemas.microsoft.com/office/drawing/2014/main" id="{34AAE08A-8BA2-4AE5-99E6-75FF2816A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6" r="12907"/>
          <a:stretch/>
        </p:blipFill>
        <p:spPr bwMode="auto">
          <a:xfrm>
            <a:off x="414281" y="3276600"/>
            <a:ext cx="3749123" cy="295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OS 14 will reportedly support on-device Xcode development">
            <a:extLst>
              <a:ext uri="{FF2B5EF4-FFF2-40B4-BE49-F238E27FC236}">
                <a16:creationId xmlns:a16="http://schemas.microsoft.com/office/drawing/2014/main" id="{F9B4484B-430F-49C5-8FFC-1FA812267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r="10999"/>
          <a:stretch/>
        </p:blipFill>
        <p:spPr bwMode="auto">
          <a:xfrm>
            <a:off x="4769555" y="1289688"/>
            <a:ext cx="7076659" cy="45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Lista de las 8 mejores herramientas para desarrolladores de Xcode (Edición  2018)">
            <a:extLst>
              <a:ext uri="{FF2B5EF4-FFF2-40B4-BE49-F238E27FC236}">
                <a16:creationId xmlns:a16="http://schemas.microsoft.com/office/drawing/2014/main" id="{681502FE-94CF-4F0A-96C2-77405C88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86" y="848938"/>
            <a:ext cx="3817618" cy="15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7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66D507A-0BBC-4995-9D73-28066BD43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4"/>
          <a:stretch/>
        </p:blipFill>
        <p:spPr bwMode="auto">
          <a:xfrm>
            <a:off x="1343598" y="426198"/>
            <a:ext cx="9504803" cy="600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10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7B9212-F38D-4149-844C-A03D40E23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0400" y="0"/>
            <a:ext cx="961552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4F5D2BE9-D60C-44A7-B6CC-1CF2C7322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3" t="16761" r="19675" b="12290"/>
          <a:stretch/>
        </p:blipFill>
        <p:spPr>
          <a:xfrm>
            <a:off x="655089" y="0"/>
            <a:ext cx="10781731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684BA7-1DCF-496C-A8D3-5F8928E24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75" t="61225" r="7563" b="26353"/>
          <a:stretch/>
        </p:blipFill>
        <p:spPr>
          <a:xfrm>
            <a:off x="3651334" y="1807400"/>
            <a:ext cx="5328893" cy="162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4104BC-F656-433D-9285-DCFC5C745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87" t="37015" r="7649" b="22189"/>
          <a:stretch/>
        </p:blipFill>
        <p:spPr>
          <a:xfrm>
            <a:off x="2589941" y="3429000"/>
            <a:ext cx="7451678" cy="25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tint val="98000"/>
              </a:schemeClr>
              <a:schemeClr val="bg2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4FD20FA-D55B-4631-9BA9-9D270AFB6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EBB6AA-DFC6-4177-8BEC-F4726C7B9E33}"/>
              </a:ext>
            </a:extLst>
          </p:cNvPr>
          <p:cNvSpPr txBox="1"/>
          <p:nvPr/>
        </p:nvSpPr>
        <p:spPr>
          <a:xfrm>
            <a:off x="8412672" y="2160313"/>
            <a:ext cx="4001729" cy="173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15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Productos</a:t>
            </a:r>
            <a:r>
              <a:rPr lang="en-US" sz="3600" b="1" cap="all" spc="15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cap="all" spc="15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digitales</a:t>
            </a:r>
            <a:endParaRPr lang="en-US" sz="3600" b="1" cap="all" spc="15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F2D61B-AD01-41B6-8269-7B39C1623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9BF70A3-FD2D-4F42-9F57-993386736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716" y="0"/>
            <a:ext cx="9729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9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62A9A39-2014-47EF-939A-2400F31CD475}"/>
              </a:ext>
            </a:extLst>
          </p:cNvPr>
          <p:cNvSpPr/>
          <p:nvPr/>
        </p:nvSpPr>
        <p:spPr>
          <a:xfrm>
            <a:off x="7534706" y="904589"/>
            <a:ext cx="4132284" cy="50488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1992571" y="290864"/>
            <a:ext cx="3521123" cy="9962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 err="1"/>
              <a:t>iBooks</a:t>
            </a:r>
            <a:endParaRPr lang="es-MX" sz="6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C1DA0E-8089-44AB-9E14-EAF1A656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3" y="1518315"/>
            <a:ext cx="6731761" cy="5048821"/>
          </a:xfrm>
          <a:prstGeom prst="rect">
            <a:avLst/>
          </a:prstGeom>
        </p:spPr>
      </p:pic>
      <p:pic>
        <p:nvPicPr>
          <p:cNvPr id="1028" name="Picture 4" descr="iBooks Author - Soporte técnico oficial de Apple">
            <a:extLst>
              <a:ext uri="{FF2B5EF4-FFF2-40B4-BE49-F238E27FC236}">
                <a16:creationId xmlns:a16="http://schemas.microsoft.com/office/drawing/2014/main" id="{AE3B9BF8-29CB-4E59-95F5-EB38E6E8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11" y="1252962"/>
            <a:ext cx="4352074" cy="435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95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B57B9212-F38D-4149-844C-A03D40E23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0400" y="0"/>
            <a:ext cx="961552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Books Author se actualiza con soporte para ePub y otras novedades">
            <a:extLst>
              <a:ext uri="{FF2B5EF4-FFF2-40B4-BE49-F238E27FC236}">
                <a16:creationId xmlns:a16="http://schemas.microsoft.com/office/drawing/2014/main" id="{B71423FC-C1B5-456D-858F-10A25F35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236" y="-1"/>
            <a:ext cx="11075521" cy="692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41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62A9A39-2014-47EF-939A-2400F31CD475}"/>
              </a:ext>
            </a:extLst>
          </p:cNvPr>
          <p:cNvSpPr/>
          <p:nvPr/>
        </p:nvSpPr>
        <p:spPr>
          <a:xfrm>
            <a:off x="7716677" y="645706"/>
            <a:ext cx="3588219" cy="5321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MX" sz="3200" dirty="0">
                <a:solidFill>
                  <a:schemeClr val="bg1"/>
                </a:solidFill>
              </a:rPr>
              <a:t>Videos grabados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MX" sz="3200" dirty="0">
                <a:solidFill>
                  <a:schemeClr val="bg1"/>
                </a:solidFill>
              </a:rPr>
              <a:t>Unión de imágenes y sonido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MX" sz="3200" dirty="0">
                <a:solidFill>
                  <a:schemeClr val="bg1"/>
                </a:solidFill>
              </a:rPr>
              <a:t>Animados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MX" sz="3200" dirty="0" err="1">
                <a:solidFill>
                  <a:schemeClr val="bg1"/>
                </a:solidFill>
              </a:rPr>
              <a:t>GIF´s</a:t>
            </a:r>
            <a:endParaRPr lang="es-MX" sz="3200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D992FD-D1B9-4720-AA43-9D0E3728C30B}"/>
              </a:ext>
            </a:extLst>
          </p:cNvPr>
          <p:cNvSpPr/>
          <p:nvPr/>
        </p:nvSpPr>
        <p:spPr>
          <a:xfrm>
            <a:off x="1992571" y="290864"/>
            <a:ext cx="3521123" cy="9962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Videos</a:t>
            </a:r>
          </a:p>
        </p:txBody>
      </p:sp>
      <p:pic>
        <p:nvPicPr>
          <p:cNvPr id="7170" name="Picture 2" descr="Así puedes grabar vídeos con calidad de cine usando la cámara del móvil">
            <a:extLst>
              <a:ext uri="{FF2B5EF4-FFF2-40B4-BE49-F238E27FC236}">
                <a16:creationId xmlns:a16="http://schemas.microsoft.com/office/drawing/2014/main" id="{2A9F4DDB-A8E0-4693-9F5E-C805911EF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0517"/>
          <a:stretch/>
        </p:blipFill>
        <p:spPr bwMode="auto">
          <a:xfrm>
            <a:off x="887104" y="1770516"/>
            <a:ext cx="5936777" cy="433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5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ovie se actualiza añadiendo el efecto de pantalla verde">
            <a:extLst>
              <a:ext uri="{FF2B5EF4-FFF2-40B4-BE49-F238E27FC236}">
                <a16:creationId xmlns:a16="http://schemas.microsoft.com/office/drawing/2014/main" id="{0C2079DF-458C-40F8-B7B3-FD5F84A00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4" r="24048"/>
          <a:stretch/>
        </p:blipFill>
        <p:spPr bwMode="auto">
          <a:xfrm>
            <a:off x="9084859" y="3631356"/>
            <a:ext cx="2565779" cy="245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A873E33-DCEA-4C18-973F-096B582015E4}"/>
              </a:ext>
            </a:extLst>
          </p:cNvPr>
          <p:cNvSpPr txBox="1"/>
          <p:nvPr/>
        </p:nvSpPr>
        <p:spPr>
          <a:xfrm>
            <a:off x="9812739" y="3278872"/>
            <a:ext cx="111001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chemeClr val="bg1"/>
                </a:solidFill>
              </a:rPr>
              <a:t>iMovie</a:t>
            </a:r>
            <a:endParaRPr lang="es-MX" sz="2400" dirty="0">
              <a:solidFill>
                <a:schemeClr val="bg1"/>
              </a:solidFill>
            </a:endParaRPr>
          </a:p>
        </p:txBody>
      </p:sp>
      <p:pic>
        <p:nvPicPr>
          <p:cNvPr id="8196" name="Picture 4" descr="iMovie, la app para editar video gratis en iPhone, iPad o Mac">
            <a:extLst>
              <a:ext uri="{FF2B5EF4-FFF2-40B4-BE49-F238E27FC236}">
                <a16:creationId xmlns:a16="http://schemas.microsoft.com/office/drawing/2014/main" id="{2CD4F5D1-D609-4165-AE51-5E20F8D0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/>
          <a:stretch/>
        </p:blipFill>
        <p:spPr bwMode="auto">
          <a:xfrm>
            <a:off x="315991" y="740092"/>
            <a:ext cx="8482264" cy="53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l uso del video en clase promueve la creatividad, según estudio">
            <a:extLst>
              <a:ext uri="{FF2B5EF4-FFF2-40B4-BE49-F238E27FC236}">
                <a16:creationId xmlns:a16="http://schemas.microsoft.com/office/drawing/2014/main" id="{F7F46385-A06F-43B6-BD7E-6DD4DA0AA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6094" r="19948"/>
          <a:stretch/>
        </p:blipFill>
        <p:spPr bwMode="auto">
          <a:xfrm>
            <a:off x="9264555" y="1072364"/>
            <a:ext cx="2197290" cy="169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09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20p">
            <a:hlinkClick r:id="" action="ppaction://media"/>
            <a:extLst>
              <a:ext uri="{FF2B5EF4-FFF2-40B4-BE49-F238E27FC236}">
                <a16:creationId xmlns:a16="http://schemas.microsoft.com/office/drawing/2014/main" id="{55190235-5D11-4316-8FA9-B37724538A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9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Con banda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</Words>
  <Application>Microsoft Office PowerPoint</Application>
  <PresentationFormat>Panorámica</PresentationFormat>
  <Paragraphs>22</Paragraphs>
  <Slides>27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Corbel</vt:lpstr>
      <vt:lpstr>Wingdings</vt:lpstr>
      <vt:lpstr>Con bandas</vt:lpstr>
      <vt:lpstr>WOMEN CODING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CODING</dc:title>
  <dc:creator>Alma Delia Perez Sandoval</dc:creator>
  <cp:lastModifiedBy>Alma Delia Perez Sandoval</cp:lastModifiedBy>
  <cp:revision>1</cp:revision>
  <dcterms:created xsi:type="dcterms:W3CDTF">2020-06-20T19:59:16Z</dcterms:created>
  <dcterms:modified xsi:type="dcterms:W3CDTF">2020-06-20T20:00:23Z</dcterms:modified>
</cp:coreProperties>
</file>